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9" r:id="rId4"/>
    <p:sldId id="310" r:id="rId5"/>
    <p:sldId id="311" r:id="rId6"/>
    <p:sldId id="312" r:id="rId7"/>
    <p:sldId id="313" r:id="rId8"/>
    <p:sldId id="314" r:id="rId9"/>
    <p:sldId id="315" r:id="rId10"/>
    <p:sldId id="316"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varScale="1">
        <p:scale>
          <a:sx n="84" d="100"/>
          <a:sy n="84" d="100"/>
        </p:scale>
        <p:origin x="146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3/13/2022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Microsoft Excel 2013</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normAutofit fontScale="92500"/>
          </a:bodyPr>
          <a:lstStyle/>
          <a:p>
            <a:r>
              <a:rPr lang="en-US" sz="4000" dirty="0" smtClean="0">
                <a:solidFill>
                  <a:schemeClr val="tx1"/>
                </a:solidFill>
                <a:latin typeface="AGA Granada غرناطة V2" pitchFamily="2" charset="-78"/>
                <a:cs typeface="AGA Granada غرناطة V2" pitchFamily="2" charset="-78"/>
              </a:rPr>
              <a:t>Dr. Wameedh. T.M. Al-</a:t>
            </a:r>
            <a:r>
              <a:rPr lang="en-US" sz="4000" dirty="0" err="1" smtClean="0">
                <a:solidFill>
                  <a:schemeClr val="tx1"/>
                </a:solidFill>
                <a:latin typeface="AGA Granada غرناطة V2" pitchFamily="2" charset="-78"/>
                <a:cs typeface="AGA Granada غرناطة V2" pitchFamily="2" charset="-78"/>
              </a:rPr>
              <a:t>Tameemi</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66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836712"/>
            <a:ext cx="30614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Cut, Copy, and Paste Text </a:t>
            </a:r>
            <a:endParaRPr lang="en-US"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214282" y="1268760"/>
            <a:ext cx="8643998" cy="646331"/>
          </a:xfrm>
          <a:prstGeom prst="rect">
            <a:avLst/>
          </a:prstGeom>
        </p:spPr>
        <p:txBody>
          <a:bodyPr wrap="square">
            <a:spAutoFit/>
          </a:bodyPr>
          <a:lstStyle/>
          <a:p>
            <a:pPr algn="justLow"/>
            <a:r>
              <a:rPr lang="en-US" dirty="0"/>
              <a:t>Avoid retyping in Excel by moving or copying text and formulas. The following list includes commands and definitions involved in cut, copy, and paste. </a:t>
            </a:r>
            <a:endParaRPr lang="en-US" dirty="0"/>
          </a:p>
        </p:txBody>
      </p:sp>
      <p:pic>
        <p:nvPicPr>
          <p:cNvPr id="2" name="Picture 1"/>
          <p:cNvPicPr>
            <a:picLocks noChangeAspect="1"/>
          </p:cNvPicPr>
          <p:nvPr/>
        </p:nvPicPr>
        <p:blipFill>
          <a:blip r:embed="rId2"/>
          <a:stretch>
            <a:fillRect/>
          </a:stretch>
        </p:blipFill>
        <p:spPr>
          <a:xfrm>
            <a:off x="351885" y="2132856"/>
            <a:ext cx="6020315" cy="1804181"/>
          </a:xfrm>
          <a:prstGeom prst="rect">
            <a:avLst/>
          </a:prstGeom>
        </p:spPr>
      </p:pic>
      <p:pic>
        <p:nvPicPr>
          <p:cNvPr id="5" name="Picture 4"/>
          <p:cNvPicPr>
            <a:picLocks noChangeAspect="1"/>
          </p:cNvPicPr>
          <p:nvPr/>
        </p:nvPicPr>
        <p:blipFill rotWithShape="1">
          <a:blip r:embed="rId3"/>
          <a:srcRect r="90162" b="83599"/>
          <a:stretch/>
        </p:blipFill>
        <p:spPr>
          <a:xfrm>
            <a:off x="6516216" y="2132855"/>
            <a:ext cx="1872208" cy="1755591"/>
          </a:xfrm>
          <a:prstGeom prst="rect">
            <a:avLst/>
          </a:prstGeom>
          <a:ln>
            <a:solidFill>
              <a:schemeClr val="tx1"/>
            </a:solidFill>
          </a:ln>
        </p:spPr>
      </p:pic>
      <p:sp>
        <p:nvSpPr>
          <p:cNvPr id="8" name="Rectangle 7"/>
          <p:cNvSpPr/>
          <p:nvPr/>
        </p:nvSpPr>
        <p:spPr>
          <a:xfrm>
            <a:off x="337036" y="4149084"/>
            <a:ext cx="8051387" cy="923330"/>
          </a:xfrm>
          <a:prstGeom prst="rect">
            <a:avLst/>
          </a:prstGeom>
        </p:spPr>
        <p:txBody>
          <a:bodyPr wrap="square">
            <a:spAutoFit/>
          </a:bodyPr>
          <a:lstStyle/>
          <a:p>
            <a:pPr algn="justLow"/>
            <a:r>
              <a:rPr lang="en-US" b="1" dirty="0">
                <a:solidFill>
                  <a:srgbClr val="000000"/>
                </a:solidFill>
                <a:latin typeface="Arial" panose="020B0604020202020204" pitchFamily="34" charset="0"/>
              </a:rPr>
              <a:t>Note</a:t>
            </a:r>
            <a:r>
              <a:rPr lang="en-US" dirty="0">
                <a:solidFill>
                  <a:srgbClr val="000000"/>
                </a:solidFill>
                <a:latin typeface="Arial" panose="020B0604020202020204" pitchFamily="34" charset="0"/>
              </a:rPr>
              <a:t>: When you copy a range, a moving border with appear around the selected area. Once you paste the data to remove the moving border, double click in any cell outside of the selected range. 	</a:t>
            </a:r>
          </a:p>
        </p:txBody>
      </p:sp>
    </p:spTree>
    <p:extLst>
      <p:ext uri="{BB962C8B-B14F-4D97-AF65-F5344CB8AC3E}">
        <p14:creationId xmlns:p14="http://schemas.microsoft.com/office/powerpoint/2010/main" val="3446885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556792"/>
            <a:ext cx="7992888" cy="523220"/>
          </a:xfrm>
          <a:prstGeom prst="rect">
            <a:avLst/>
          </a:prstGeom>
          <a:noFill/>
        </p:spPr>
        <p:txBody>
          <a:bodyPr wrap="square" rtlCol="1">
            <a:spAutoFit/>
          </a:bodyPr>
          <a:lstStyle/>
          <a:p>
            <a:r>
              <a:rPr lang="en-US" sz="2800" dirty="0" smtClean="0">
                <a:cs typeface="(AH) Manal Black" pitchFamily="2" charset="-78"/>
              </a:rPr>
              <a:t>Next lecture: </a:t>
            </a:r>
            <a:r>
              <a:rPr lang="en-US" sz="2800" b="1" dirty="0" smtClean="0"/>
              <a:t>Insert list</a:t>
            </a:r>
            <a:endParaRPr lang="en-US" sz="2800" b="1" dirty="0">
              <a:latin typeface="Arial Black" pitchFamily="34" charset="0"/>
              <a:cs typeface="(AH) Manal Black" pitchFamily="2" charset="-78"/>
            </a:endParaRPr>
          </a:p>
        </p:txBody>
      </p:sp>
      <p:sp>
        <p:nvSpPr>
          <p:cNvPr id="6" name="TextBox 5"/>
          <p:cNvSpPr txBox="1"/>
          <p:nvPr/>
        </p:nvSpPr>
        <p:spPr>
          <a:xfrm>
            <a:off x="539552" y="5229200"/>
            <a:ext cx="5544616" cy="1015663"/>
          </a:xfrm>
          <a:prstGeom prst="rect">
            <a:avLst/>
          </a:prstGeom>
          <a:noFill/>
        </p:spPr>
        <p:txBody>
          <a:bodyPr wrap="square" rtlCol="1">
            <a:spAutoFit/>
          </a:bodyPr>
          <a:lstStyle/>
          <a:p>
            <a:r>
              <a:rPr lang="en-US" sz="6000" dirty="0" smtClean="0">
                <a:latin typeface="Hacen Extender X-Slant" pitchFamily="2" charset="-78"/>
                <a:cs typeface="Hacen Extender X-Slant" pitchFamily="2" charset="-78"/>
              </a:rPr>
              <a:t>Thank you very much</a:t>
            </a:r>
            <a:endParaRPr lang="ar-IQ" sz="6000" dirty="0" smtClean="0">
              <a:latin typeface="Hacen Extender X-Slant" pitchFamily="2" charset="-78"/>
              <a:cs typeface="Hacen Extender X-Slant" pitchFamily="2" charset="-78"/>
            </a:endParaRPr>
          </a:p>
        </p:txBody>
      </p:sp>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Next</a:t>
            </a:r>
            <a:endParaRPr lang="en-US" sz="2000" dirty="0">
              <a:latin typeface="Arial Black" pitchFamily="34" charset="0"/>
              <a:cs typeface="(AH) Manal Black" pitchFamily="2" charset="-78"/>
            </a:endParaRPr>
          </a:p>
        </p:txBody>
      </p:sp>
    </p:spTree>
    <p:extLst>
      <p:ext uri="{BB962C8B-B14F-4D97-AF65-F5344CB8AC3E}">
        <p14:creationId xmlns:p14="http://schemas.microsoft.com/office/powerpoint/2010/main" val="332548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Home list </a:t>
            </a:r>
            <a:endParaRPr lang="en-US" sz="2000" dirty="0">
              <a:latin typeface="Arial Black" pitchFamily="34" charset="0"/>
              <a:cs typeface="(AH) Manal Black" pitchFamily="2" charset="-78"/>
            </a:endParaRPr>
          </a:p>
        </p:txBody>
      </p:sp>
      <p:pic>
        <p:nvPicPr>
          <p:cNvPr id="8" name="Picture 7"/>
          <p:cNvPicPr>
            <a:picLocks noChangeAspect="1"/>
          </p:cNvPicPr>
          <p:nvPr/>
        </p:nvPicPr>
        <p:blipFill rotWithShape="1">
          <a:blip r:embed="rId2"/>
          <a:srcRect l="64364" r="29287" b="86287"/>
          <a:stretch/>
        </p:blipFill>
        <p:spPr>
          <a:xfrm>
            <a:off x="5076056" y="1209969"/>
            <a:ext cx="2592288" cy="1889660"/>
          </a:xfrm>
          <a:prstGeom prst="rect">
            <a:avLst/>
          </a:prstGeom>
          <a:ln>
            <a:solidFill>
              <a:schemeClr val="tx1"/>
            </a:solidFill>
          </a:ln>
        </p:spPr>
      </p:pic>
      <p:pic>
        <p:nvPicPr>
          <p:cNvPr id="9" name="Picture 8"/>
          <p:cNvPicPr>
            <a:picLocks noChangeAspect="1"/>
          </p:cNvPicPr>
          <p:nvPr/>
        </p:nvPicPr>
        <p:blipFill rotWithShape="1">
          <a:blip r:embed="rId2"/>
          <a:srcRect l="70538" r="20644" b="86936"/>
          <a:stretch/>
        </p:blipFill>
        <p:spPr>
          <a:xfrm>
            <a:off x="2736081" y="3573016"/>
            <a:ext cx="3600400" cy="1800200"/>
          </a:xfrm>
          <a:prstGeom prst="rect">
            <a:avLst/>
          </a:prstGeom>
          <a:ln>
            <a:solidFill>
              <a:schemeClr val="tx1"/>
            </a:solidFill>
          </a:ln>
        </p:spPr>
      </p:pic>
      <p:pic>
        <p:nvPicPr>
          <p:cNvPr id="10" name="Picture 9"/>
          <p:cNvPicPr>
            <a:picLocks noChangeAspect="1"/>
          </p:cNvPicPr>
          <p:nvPr/>
        </p:nvPicPr>
        <p:blipFill rotWithShape="1">
          <a:blip r:embed="rId2"/>
          <a:srcRect l="59787" t="2091" r="35098" b="86935"/>
          <a:stretch/>
        </p:blipFill>
        <p:spPr>
          <a:xfrm>
            <a:off x="755576" y="1209969"/>
            <a:ext cx="2609529" cy="188966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Home list </a:t>
            </a:r>
            <a:endParaRPr lang="en-US" sz="2000" dirty="0">
              <a:latin typeface="Arial Black" pitchFamily="34" charset="0"/>
              <a:cs typeface="(AH) Manal Black" pitchFamily="2" charset="-78"/>
            </a:endParaRPr>
          </a:p>
        </p:txBody>
      </p:sp>
      <p:pic>
        <p:nvPicPr>
          <p:cNvPr id="9" name="Picture 8"/>
          <p:cNvPicPr>
            <a:picLocks noChangeAspect="1"/>
          </p:cNvPicPr>
          <p:nvPr/>
        </p:nvPicPr>
        <p:blipFill rotWithShape="1">
          <a:blip r:embed="rId2"/>
          <a:srcRect l="79002" t="3919" r="16765" b="86936"/>
          <a:stretch/>
        </p:blipFill>
        <p:spPr>
          <a:xfrm>
            <a:off x="683568" y="1379772"/>
            <a:ext cx="2448272" cy="1785198"/>
          </a:xfrm>
          <a:prstGeom prst="rect">
            <a:avLst/>
          </a:prstGeom>
          <a:ln>
            <a:solidFill>
              <a:schemeClr val="tx1"/>
            </a:solidFill>
          </a:ln>
        </p:spPr>
      </p:pic>
      <p:pic>
        <p:nvPicPr>
          <p:cNvPr id="10" name="Picture 9"/>
          <p:cNvPicPr>
            <a:picLocks noChangeAspect="1"/>
          </p:cNvPicPr>
          <p:nvPr/>
        </p:nvPicPr>
        <p:blipFill rotWithShape="1">
          <a:blip r:embed="rId2"/>
          <a:srcRect l="83102" t="3919" r="11210" b="86936"/>
          <a:stretch/>
        </p:blipFill>
        <p:spPr>
          <a:xfrm>
            <a:off x="4594502" y="1379772"/>
            <a:ext cx="3289866" cy="1785197"/>
          </a:xfrm>
          <a:prstGeom prst="rect">
            <a:avLst/>
          </a:prstGeom>
          <a:ln>
            <a:solidFill>
              <a:schemeClr val="tx1"/>
            </a:solidFill>
          </a:ln>
        </p:spPr>
      </p:pic>
      <p:pic>
        <p:nvPicPr>
          <p:cNvPr id="11" name="Picture 10"/>
          <p:cNvPicPr>
            <a:picLocks noChangeAspect="1"/>
          </p:cNvPicPr>
          <p:nvPr/>
        </p:nvPicPr>
        <p:blipFill rotWithShape="1">
          <a:blip r:embed="rId2"/>
          <a:srcRect l="88528" t="3527" r="7107" b="86936"/>
          <a:stretch/>
        </p:blipFill>
        <p:spPr>
          <a:xfrm>
            <a:off x="683569" y="3711940"/>
            <a:ext cx="2448272" cy="1805291"/>
          </a:xfrm>
          <a:prstGeom prst="rect">
            <a:avLst/>
          </a:prstGeom>
          <a:ln>
            <a:solidFill>
              <a:schemeClr val="tx1"/>
            </a:solidFill>
          </a:ln>
        </p:spPr>
      </p:pic>
      <p:pic>
        <p:nvPicPr>
          <p:cNvPr id="12" name="Picture 11"/>
          <p:cNvPicPr>
            <a:picLocks noChangeAspect="1"/>
          </p:cNvPicPr>
          <p:nvPr/>
        </p:nvPicPr>
        <p:blipFill rotWithShape="1">
          <a:blip r:embed="rId2"/>
          <a:srcRect l="92591" t="3919" r="1589" b="86283"/>
          <a:stretch/>
        </p:blipFill>
        <p:spPr>
          <a:xfrm>
            <a:off x="4594502" y="3645024"/>
            <a:ext cx="3295086" cy="1872208"/>
          </a:xfrm>
          <a:prstGeom prst="rect">
            <a:avLst/>
          </a:prstGeom>
          <a:ln>
            <a:solidFill>
              <a:schemeClr val="tx1"/>
            </a:solidFill>
          </a:ln>
        </p:spPr>
      </p:pic>
    </p:spTree>
    <p:extLst>
      <p:ext uri="{BB962C8B-B14F-4D97-AF65-F5344CB8AC3E}">
        <p14:creationId xmlns:p14="http://schemas.microsoft.com/office/powerpoint/2010/main" val="372311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2" name="Rectangle 1"/>
          <p:cNvSpPr/>
          <p:nvPr/>
        </p:nvSpPr>
        <p:spPr>
          <a:xfrm>
            <a:off x="214282" y="1196752"/>
            <a:ext cx="2416046" cy="369332"/>
          </a:xfrm>
          <a:prstGeom prst="rect">
            <a:avLst/>
          </a:prstGeom>
        </p:spPr>
        <p:txBody>
          <a:bodyPr wrap="none">
            <a:spAutoFit/>
          </a:bodyPr>
          <a:lstStyle/>
          <a:p>
            <a:r>
              <a:rPr lang="en-US" b="1" dirty="0">
                <a:solidFill>
                  <a:srgbClr val="000000"/>
                </a:solidFill>
                <a:latin typeface="Arial" panose="020B0604020202020204" pitchFamily="34" charset="0"/>
              </a:rPr>
              <a:t>Create Spreadsheet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3897711"/>
              </p:ext>
            </p:extLst>
          </p:nvPr>
        </p:nvGraphicFramePr>
        <p:xfrm>
          <a:off x="1331640" y="1955825"/>
          <a:ext cx="6264695" cy="2547565"/>
        </p:xfrm>
        <a:graphic>
          <a:graphicData uri="http://schemas.openxmlformats.org/drawingml/2006/table">
            <a:tbl>
              <a:tblPr>
                <a:tableStyleId>{5C22544A-7EE6-4342-B048-85BDC9FD1C3A}</a:tableStyleId>
              </a:tblPr>
              <a:tblGrid>
                <a:gridCol w="1252939"/>
                <a:gridCol w="1252939"/>
                <a:gridCol w="1252939"/>
                <a:gridCol w="1252939"/>
                <a:gridCol w="1252939"/>
              </a:tblGrid>
              <a:tr h="509513">
                <a:tc>
                  <a:txBody>
                    <a:bodyPr/>
                    <a:lstStyle/>
                    <a:p>
                      <a:pPr algn="ctr" fontAlgn="b"/>
                      <a:r>
                        <a:rPr lang="en-US" sz="1800" u="none" strike="noStrike">
                          <a:effectLst/>
                        </a:rPr>
                        <a:t>item</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winer</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spring</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summer</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autumn</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513">
                <a:tc>
                  <a:txBody>
                    <a:bodyPr/>
                    <a:lstStyle/>
                    <a:p>
                      <a:pPr algn="ctr" fontAlgn="b"/>
                      <a:r>
                        <a:rPr lang="en-US" sz="1800" u="none" strike="noStrike">
                          <a:effectLst/>
                        </a:rPr>
                        <a:t>A</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513">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18</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513">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35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513">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90</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90598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908720"/>
            <a:ext cx="2593531" cy="369332"/>
          </a:xfrm>
          <a:prstGeom prst="rect">
            <a:avLst/>
          </a:prstGeom>
        </p:spPr>
        <p:txBody>
          <a:bodyPr wrap="none">
            <a:spAutoFit/>
          </a:bodyPr>
          <a:lstStyle/>
          <a:p>
            <a:r>
              <a:rPr lang="en-US" b="1" dirty="0">
                <a:solidFill>
                  <a:srgbClr val="000000"/>
                </a:solidFill>
                <a:latin typeface="Arial" panose="020B0604020202020204" pitchFamily="34" charset="0"/>
              </a:rPr>
              <a:t>Adjust Column Width </a:t>
            </a:r>
            <a:endParaRPr lang="en-US" dirty="0"/>
          </a:p>
        </p:txBody>
      </p:sp>
      <p:sp>
        <p:nvSpPr>
          <p:cNvPr id="5" name="Rectangle 4"/>
          <p:cNvSpPr/>
          <p:nvPr/>
        </p:nvSpPr>
        <p:spPr>
          <a:xfrm>
            <a:off x="214282" y="1412776"/>
            <a:ext cx="8643998" cy="1477328"/>
          </a:xfrm>
          <a:prstGeom prst="rect">
            <a:avLst/>
          </a:prstGeom>
        </p:spPr>
        <p:txBody>
          <a:bodyPr wrap="square">
            <a:spAutoFit/>
          </a:bodyPr>
          <a:lstStyle/>
          <a:p>
            <a:pPr algn="justLow"/>
            <a:r>
              <a:rPr lang="en-US" dirty="0">
                <a:solidFill>
                  <a:srgbClr val="000000"/>
                </a:solidFill>
                <a:latin typeface="Arial" panose="020B0604020202020204" pitchFamily="34" charset="0"/>
              </a:rPr>
              <a:t>Initially all columns have the same width in a spreadsheet. Often you will need to make columns wider or narrower. For example, a long text entry in one cell will be cut off/truncated when the cell to its right contains any information. Likewise, numbers will appear as pound symbols ### when larger than cell width. There are several ways to modify column width. </a:t>
            </a:r>
            <a:endParaRPr lang="en-US" dirty="0"/>
          </a:p>
        </p:txBody>
      </p:sp>
      <p:pic>
        <p:nvPicPr>
          <p:cNvPr id="6" name="Picture 5"/>
          <p:cNvPicPr>
            <a:picLocks noChangeAspect="1"/>
          </p:cNvPicPr>
          <p:nvPr/>
        </p:nvPicPr>
        <p:blipFill>
          <a:blip r:embed="rId2"/>
          <a:stretch>
            <a:fillRect/>
          </a:stretch>
        </p:blipFill>
        <p:spPr>
          <a:xfrm>
            <a:off x="395535" y="3024828"/>
            <a:ext cx="6788633" cy="3356500"/>
          </a:xfrm>
          <a:prstGeom prst="rect">
            <a:avLst/>
          </a:prstGeom>
        </p:spPr>
      </p:pic>
      <p:pic>
        <p:nvPicPr>
          <p:cNvPr id="8" name="Picture 7"/>
          <p:cNvPicPr>
            <a:picLocks noChangeAspect="1"/>
          </p:cNvPicPr>
          <p:nvPr/>
        </p:nvPicPr>
        <p:blipFill rotWithShape="1">
          <a:blip r:embed="rId3"/>
          <a:srcRect l="76775" r="10625" b="38800"/>
          <a:stretch/>
        </p:blipFill>
        <p:spPr>
          <a:xfrm>
            <a:off x="7308304" y="3024827"/>
            <a:ext cx="1296144" cy="3541291"/>
          </a:xfrm>
          <a:prstGeom prst="rect">
            <a:avLst/>
          </a:prstGeom>
          <a:ln>
            <a:solidFill>
              <a:schemeClr val="tx1"/>
            </a:solidFill>
          </a:ln>
        </p:spPr>
      </p:pic>
    </p:spTree>
    <p:extLst>
      <p:ext uri="{BB962C8B-B14F-4D97-AF65-F5344CB8AC3E}">
        <p14:creationId xmlns:p14="http://schemas.microsoft.com/office/powerpoint/2010/main" val="379193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936080"/>
            <a:ext cx="2830647" cy="369332"/>
          </a:xfrm>
          <a:prstGeom prst="rect">
            <a:avLst/>
          </a:prstGeom>
        </p:spPr>
        <p:txBody>
          <a:bodyPr wrap="none">
            <a:spAutoFit/>
          </a:bodyPr>
          <a:lstStyle/>
          <a:p>
            <a:r>
              <a:rPr lang="en-US" b="1" dirty="0">
                <a:solidFill>
                  <a:srgbClr val="000000"/>
                </a:solidFill>
                <a:latin typeface="Arial" panose="020B0604020202020204" pitchFamily="34" charset="0"/>
              </a:rPr>
              <a:t>Type Text and Numbers </a:t>
            </a:r>
            <a:endParaRPr lang="en-US" b="1" dirty="0">
              <a:solidFill>
                <a:srgbClr val="000000"/>
              </a:solidFill>
              <a:latin typeface="Arial" panose="020B0604020202020204" pitchFamily="34" charset="0"/>
            </a:endParaRPr>
          </a:p>
        </p:txBody>
      </p:sp>
      <p:sp>
        <p:nvSpPr>
          <p:cNvPr id="5" name="Rectangle 4"/>
          <p:cNvSpPr/>
          <p:nvPr/>
        </p:nvSpPr>
        <p:spPr>
          <a:xfrm>
            <a:off x="214282" y="1412776"/>
            <a:ext cx="8643998" cy="923330"/>
          </a:xfrm>
          <a:prstGeom prst="rect">
            <a:avLst/>
          </a:prstGeom>
        </p:spPr>
        <p:txBody>
          <a:bodyPr wrap="square">
            <a:spAutoFit/>
          </a:bodyPr>
          <a:lstStyle/>
          <a:p>
            <a:pPr algn="justLow"/>
            <a:r>
              <a:rPr lang="en-US" dirty="0"/>
              <a:t>Use the plus sign mouse pointer to select a cell then begin typing in that cell to enter data. If there is existing text/data in a cell, the new text will replace the existing text. Press the </a:t>
            </a:r>
            <a:r>
              <a:rPr lang="en-US" b="1" dirty="0"/>
              <a:t>Enter </a:t>
            </a:r>
            <a:r>
              <a:rPr lang="en-US" dirty="0"/>
              <a:t>or </a:t>
            </a:r>
            <a:r>
              <a:rPr lang="en-US" b="1" dirty="0"/>
              <a:t>Tab </a:t>
            </a:r>
            <a:r>
              <a:rPr lang="en-US" dirty="0"/>
              <a:t>key after typing text in a cell. </a:t>
            </a:r>
            <a:endParaRPr lang="en-US" dirty="0"/>
          </a:p>
        </p:txBody>
      </p:sp>
      <p:sp>
        <p:nvSpPr>
          <p:cNvPr id="2" name="Rectangle 1"/>
          <p:cNvSpPr/>
          <p:nvPr/>
        </p:nvSpPr>
        <p:spPr>
          <a:xfrm>
            <a:off x="214282" y="2550835"/>
            <a:ext cx="1954381" cy="369332"/>
          </a:xfrm>
          <a:prstGeom prst="rect">
            <a:avLst/>
          </a:prstGeom>
        </p:spPr>
        <p:txBody>
          <a:bodyPr wrap="none">
            <a:spAutoFit/>
          </a:bodyPr>
          <a:lstStyle/>
          <a:p>
            <a:r>
              <a:rPr lang="en-US" b="1" dirty="0">
                <a:solidFill>
                  <a:srgbClr val="000000"/>
                </a:solidFill>
                <a:latin typeface="Arial" panose="020B0604020202020204" pitchFamily="34" charset="0"/>
              </a:rPr>
              <a:t>Undo and Redo </a:t>
            </a:r>
            <a:endParaRPr lang="en-US" dirty="0"/>
          </a:p>
        </p:txBody>
      </p:sp>
      <p:sp>
        <p:nvSpPr>
          <p:cNvPr id="3" name="Rectangle 2"/>
          <p:cNvSpPr/>
          <p:nvPr/>
        </p:nvSpPr>
        <p:spPr>
          <a:xfrm>
            <a:off x="214282" y="3134896"/>
            <a:ext cx="8643998" cy="1200329"/>
          </a:xfrm>
          <a:prstGeom prst="rect">
            <a:avLst/>
          </a:prstGeom>
        </p:spPr>
        <p:txBody>
          <a:bodyPr wrap="square">
            <a:spAutoFit/>
          </a:bodyPr>
          <a:lstStyle/>
          <a:p>
            <a:pPr algn="justLow"/>
            <a:r>
              <a:rPr lang="en-US" dirty="0">
                <a:solidFill>
                  <a:srgbClr val="000000"/>
                </a:solidFill>
                <a:latin typeface="Arial" panose="020B0604020202020204" pitchFamily="34" charset="0"/>
              </a:rPr>
              <a:t>Use the </a:t>
            </a:r>
            <a:r>
              <a:rPr lang="en-US" b="1" dirty="0">
                <a:solidFill>
                  <a:srgbClr val="000000"/>
                </a:solidFill>
                <a:latin typeface="Arial" panose="020B0604020202020204" pitchFamily="34" charset="0"/>
              </a:rPr>
              <a:t>Undo </a:t>
            </a:r>
            <a:r>
              <a:rPr lang="en-US" dirty="0">
                <a:solidFill>
                  <a:srgbClr val="000000"/>
                </a:solidFill>
                <a:latin typeface="Arial" panose="020B0604020202020204" pitchFamily="34" charset="0"/>
              </a:rPr>
              <a:t>button to undo (reverse) previous actions in reverse sequence. Choose this option immediately after performing an unwanted action. Note that Undo is not available for all commands. The </a:t>
            </a:r>
            <a:r>
              <a:rPr lang="en-US" b="1" dirty="0">
                <a:solidFill>
                  <a:srgbClr val="000000"/>
                </a:solidFill>
                <a:latin typeface="Arial" panose="020B0604020202020204" pitchFamily="34" charset="0"/>
              </a:rPr>
              <a:t>Redo </a:t>
            </a:r>
            <a:r>
              <a:rPr lang="en-US" dirty="0">
                <a:solidFill>
                  <a:srgbClr val="000000"/>
                </a:solidFill>
                <a:latin typeface="Arial" panose="020B0604020202020204" pitchFamily="34" charset="0"/>
              </a:rPr>
              <a:t>button will restore the process that was just undone </a:t>
            </a:r>
            <a:endParaRPr lang="en-US" dirty="0"/>
          </a:p>
        </p:txBody>
      </p:sp>
      <p:pic>
        <p:nvPicPr>
          <p:cNvPr id="9" name="Picture 8"/>
          <p:cNvPicPr>
            <a:picLocks noChangeAspect="1"/>
          </p:cNvPicPr>
          <p:nvPr/>
        </p:nvPicPr>
        <p:blipFill rotWithShape="1">
          <a:blip r:embed="rId2"/>
          <a:srcRect l="3174" r="91668" b="97531"/>
          <a:stretch/>
        </p:blipFill>
        <p:spPr>
          <a:xfrm>
            <a:off x="2216837" y="2501711"/>
            <a:ext cx="1656184" cy="445896"/>
          </a:xfrm>
          <a:prstGeom prst="rect">
            <a:avLst/>
          </a:prstGeom>
          <a:ln>
            <a:solidFill>
              <a:schemeClr val="tx1"/>
            </a:solidFill>
          </a:ln>
        </p:spPr>
      </p:pic>
    </p:spTree>
    <p:extLst>
      <p:ext uri="{BB962C8B-B14F-4D97-AF65-F5344CB8AC3E}">
        <p14:creationId xmlns:p14="http://schemas.microsoft.com/office/powerpoint/2010/main" val="422949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936080"/>
            <a:ext cx="4314001" cy="369332"/>
          </a:xfrm>
          <a:prstGeom prst="rect">
            <a:avLst/>
          </a:prstGeom>
        </p:spPr>
        <p:txBody>
          <a:bodyPr wrap="none">
            <a:spAutoFit/>
          </a:bodyPr>
          <a:lstStyle/>
          <a:p>
            <a:r>
              <a:rPr lang="en-US" b="1" dirty="0">
                <a:solidFill>
                  <a:srgbClr val="000000"/>
                </a:solidFill>
                <a:latin typeface="Arial" panose="020B0604020202020204" pitchFamily="34" charset="0"/>
              </a:rPr>
              <a:t>Insert and Delete Rows and Columns </a:t>
            </a:r>
            <a:endParaRPr lang="en-US" b="1" dirty="0">
              <a:solidFill>
                <a:srgbClr val="000000"/>
              </a:solidFill>
              <a:latin typeface="Arial" panose="020B0604020202020204" pitchFamily="34" charset="0"/>
            </a:endParaRPr>
          </a:p>
        </p:txBody>
      </p:sp>
      <p:sp>
        <p:nvSpPr>
          <p:cNvPr id="6" name="Rectangle 5"/>
          <p:cNvSpPr/>
          <p:nvPr/>
        </p:nvSpPr>
        <p:spPr>
          <a:xfrm>
            <a:off x="214282" y="1447073"/>
            <a:ext cx="8643998" cy="646331"/>
          </a:xfrm>
          <a:prstGeom prst="rect">
            <a:avLst/>
          </a:prstGeom>
        </p:spPr>
        <p:txBody>
          <a:bodyPr wrap="square">
            <a:spAutoFit/>
          </a:bodyPr>
          <a:lstStyle/>
          <a:p>
            <a:r>
              <a:rPr lang="en-US" dirty="0">
                <a:solidFill>
                  <a:srgbClr val="000000"/>
                </a:solidFill>
                <a:latin typeface="Arial" panose="020B0604020202020204" pitchFamily="34" charset="0"/>
              </a:rPr>
              <a:t>Insert rows and columns to add information between existing rows or columns of information. </a:t>
            </a:r>
            <a:endParaRPr lang="en-US" dirty="0"/>
          </a:p>
        </p:txBody>
      </p:sp>
      <p:pic>
        <p:nvPicPr>
          <p:cNvPr id="10" name="Picture 9"/>
          <p:cNvPicPr>
            <a:picLocks noChangeAspect="1"/>
          </p:cNvPicPr>
          <p:nvPr/>
        </p:nvPicPr>
        <p:blipFill>
          <a:blip r:embed="rId2"/>
          <a:stretch>
            <a:fillRect/>
          </a:stretch>
        </p:blipFill>
        <p:spPr>
          <a:xfrm>
            <a:off x="323528" y="2564904"/>
            <a:ext cx="5951251" cy="3039334"/>
          </a:xfrm>
          <a:prstGeom prst="rect">
            <a:avLst/>
          </a:prstGeom>
        </p:spPr>
      </p:pic>
      <p:pic>
        <p:nvPicPr>
          <p:cNvPr id="11" name="Picture 10"/>
          <p:cNvPicPr>
            <a:picLocks noChangeAspect="1"/>
          </p:cNvPicPr>
          <p:nvPr/>
        </p:nvPicPr>
        <p:blipFill rotWithShape="1">
          <a:blip r:embed="rId3"/>
          <a:srcRect l="72050" t="3801" r="16925" b="73800"/>
          <a:stretch/>
        </p:blipFill>
        <p:spPr>
          <a:xfrm>
            <a:off x="6660232" y="2235065"/>
            <a:ext cx="1827203" cy="2088232"/>
          </a:xfrm>
          <a:prstGeom prst="rect">
            <a:avLst/>
          </a:prstGeom>
          <a:ln>
            <a:solidFill>
              <a:schemeClr val="tx1"/>
            </a:solidFill>
          </a:ln>
        </p:spPr>
      </p:pic>
      <p:pic>
        <p:nvPicPr>
          <p:cNvPr id="12" name="Picture 11"/>
          <p:cNvPicPr>
            <a:picLocks noChangeAspect="1"/>
          </p:cNvPicPr>
          <p:nvPr/>
        </p:nvPicPr>
        <p:blipFill rotWithShape="1">
          <a:blip r:embed="rId4"/>
          <a:srcRect l="74412" t="5200" r="13776" b="73800"/>
          <a:stretch/>
        </p:blipFill>
        <p:spPr>
          <a:xfrm>
            <a:off x="6660231" y="4464957"/>
            <a:ext cx="1827203" cy="1827203"/>
          </a:xfrm>
          <a:prstGeom prst="rect">
            <a:avLst/>
          </a:prstGeom>
          <a:ln>
            <a:solidFill>
              <a:schemeClr val="tx1"/>
            </a:solidFill>
          </a:ln>
        </p:spPr>
      </p:pic>
    </p:spTree>
    <p:extLst>
      <p:ext uri="{BB962C8B-B14F-4D97-AF65-F5344CB8AC3E}">
        <p14:creationId xmlns:p14="http://schemas.microsoft.com/office/powerpoint/2010/main" val="388192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836712"/>
            <a:ext cx="3300840" cy="369332"/>
          </a:xfrm>
          <a:prstGeom prst="rect">
            <a:avLst/>
          </a:prstGeom>
        </p:spPr>
        <p:txBody>
          <a:bodyPr wrap="none">
            <a:spAutoFit/>
          </a:bodyPr>
          <a:lstStyle/>
          <a:p>
            <a:r>
              <a:rPr lang="en-US" b="1" dirty="0">
                <a:solidFill>
                  <a:srgbClr val="000000"/>
                </a:solidFill>
                <a:latin typeface="Arial" panose="020B0604020202020204" pitchFamily="34" charset="0"/>
              </a:rPr>
              <a:t>Text and Number Alignment </a:t>
            </a:r>
            <a:endParaRPr lang="en-US" b="1" dirty="0">
              <a:solidFill>
                <a:srgbClr val="000000"/>
              </a:solidFill>
              <a:latin typeface="Arial" panose="020B0604020202020204" pitchFamily="34" charset="0"/>
            </a:endParaRPr>
          </a:p>
        </p:txBody>
      </p:sp>
      <p:sp>
        <p:nvSpPr>
          <p:cNvPr id="6" name="Rectangle 5"/>
          <p:cNvSpPr/>
          <p:nvPr/>
        </p:nvSpPr>
        <p:spPr>
          <a:xfrm>
            <a:off x="214282" y="1268760"/>
            <a:ext cx="5005790" cy="2585323"/>
          </a:xfrm>
          <a:prstGeom prst="rect">
            <a:avLst/>
          </a:prstGeom>
        </p:spPr>
        <p:txBody>
          <a:bodyPr wrap="square">
            <a:spAutoFit/>
          </a:bodyPr>
          <a:lstStyle/>
          <a:p>
            <a:pPr algn="justLow"/>
            <a:r>
              <a:rPr lang="en-US" dirty="0"/>
              <a:t>Microsoft Excel aligns data in a cell in three ways; left, center, and right. Also, a range of cells can be merged into one cell; this is good for text titles. The default text alignment is left, and the default number alignment is right. Alignment can be changed by using the alignment icons located on the </a:t>
            </a:r>
            <a:r>
              <a:rPr lang="en-US" b="1" dirty="0"/>
              <a:t>Home </a:t>
            </a:r>
            <a:r>
              <a:rPr lang="en-US" dirty="0"/>
              <a:t>ribbon in the </a:t>
            </a:r>
            <a:r>
              <a:rPr lang="en-US" b="1" dirty="0"/>
              <a:t>Paragraph </a:t>
            </a:r>
            <a:r>
              <a:rPr lang="en-US" dirty="0"/>
              <a:t>group. Select a range before changing alignment to more than one cell at a time. </a:t>
            </a:r>
            <a:endParaRPr lang="en-US" dirty="0"/>
          </a:p>
        </p:txBody>
      </p:sp>
      <p:pic>
        <p:nvPicPr>
          <p:cNvPr id="8" name="Picture 7"/>
          <p:cNvPicPr>
            <a:picLocks noChangeAspect="1"/>
          </p:cNvPicPr>
          <p:nvPr/>
        </p:nvPicPr>
        <p:blipFill rotWithShape="1">
          <a:blip r:embed="rId2"/>
          <a:srcRect l="70449" t="3658" r="20733" b="86936"/>
          <a:stretch/>
        </p:blipFill>
        <p:spPr>
          <a:xfrm>
            <a:off x="5257880" y="1484784"/>
            <a:ext cx="3600400" cy="1296144"/>
          </a:xfrm>
          <a:prstGeom prst="rect">
            <a:avLst/>
          </a:prstGeom>
          <a:ln>
            <a:solidFill>
              <a:schemeClr val="tx1"/>
            </a:solidFill>
          </a:ln>
        </p:spPr>
      </p:pic>
      <p:sp>
        <p:nvSpPr>
          <p:cNvPr id="2" name="Rectangle 1"/>
          <p:cNvSpPr/>
          <p:nvPr/>
        </p:nvSpPr>
        <p:spPr>
          <a:xfrm>
            <a:off x="230338" y="3789040"/>
            <a:ext cx="1723549" cy="369332"/>
          </a:xfrm>
          <a:prstGeom prst="rect">
            <a:avLst/>
          </a:prstGeom>
        </p:spPr>
        <p:txBody>
          <a:bodyPr wrap="none">
            <a:spAutoFit/>
          </a:bodyPr>
          <a:lstStyle/>
          <a:p>
            <a:r>
              <a:rPr lang="en-US" b="1" dirty="0">
                <a:solidFill>
                  <a:srgbClr val="000000"/>
                </a:solidFill>
                <a:latin typeface="Arial" panose="020B0604020202020204" pitchFamily="34" charset="0"/>
              </a:rPr>
              <a:t>Format Fonts </a:t>
            </a:r>
            <a:endParaRPr lang="en-US" dirty="0"/>
          </a:p>
        </p:txBody>
      </p:sp>
      <p:sp>
        <p:nvSpPr>
          <p:cNvPr id="3" name="Rectangle 2"/>
          <p:cNvSpPr/>
          <p:nvPr/>
        </p:nvSpPr>
        <p:spPr>
          <a:xfrm>
            <a:off x="214282" y="4149080"/>
            <a:ext cx="5043598" cy="1200329"/>
          </a:xfrm>
          <a:prstGeom prst="rect">
            <a:avLst/>
          </a:prstGeom>
        </p:spPr>
        <p:txBody>
          <a:bodyPr wrap="square">
            <a:spAutoFit/>
          </a:bodyPr>
          <a:lstStyle/>
          <a:p>
            <a:pPr algn="justLow"/>
            <a:r>
              <a:rPr lang="en-US" dirty="0"/>
              <a:t>Character formats include changing the font, point size, and style of text or numbers. The fastest way to change fonts is to use the associated buttons on the Home ribbon: </a:t>
            </a:r>
          </a:p>
        </p:txBody>
      </p:sp>
      <p:pic>
        <p:nvPicPr>
          <p:cNvPr id="13" name="Picture 12"/>
          <p:cNvPicPr>
            <a:picLocks noChangeAspect="1"/>
          </p:cNvPicPr>
          <p:nvPr/>
        </p:nvPicPr>
        <p:blipFill rotWithShape="1">
          <a:blip r:embed="rId2"/>
          <a:srcRect l="64364" t="4177" r="29287" b="86287"/>
          <a:stretch/>
        </p:blipFill>
        <p:spPr>
          <a:xfrm>
            <a:off x="5492808" y="3650616"/>
            <a:ext cx="3130544" cy="1586921"/>
          </a:xfrm>
          <a:prstGeom prst="rect">
            <a:avLst/>
          </a:prstGeom>
          <a:ln>
            <a:solidFill>
              <a:schemeClr val="tx1"/>
            </a:solidFill>
          </a:ln>
        </p:spPr>
      </p:pic>
      <p:sp>
        <p:nvSpPr>
          <p:cNvPr id="5" name="Rectangle 4"/>
          <p:cNvSpPr/>
          <p:nvPr/>
        </p:nvSpPr>
        <p:spPr>
          <a:xfrm>
            <a:off x="160893" y="5526524"/>
            <a:ext cx="8750776" cy="923330"/>
          </a:xfrm>
          <a:prstGeom prst="rect">
            <a:avLst/>
          </a:prstGeom>
        </p:spPr>
        <p:txBody>
          <a:bodyPr wrap="square">
            <a:spAutoFit/>
          </a:bodyPr>
          <a:lstStyle/>
          <a:p>
            <a:pPr algn="justLow"/>
            <a:r>
              <a:rPr lang="en-US" b="1" dirty="0">
                <a:latin typeface="Arial" panose="020B0604020202020204" pitchFamily="34" charset="0"/>
              </a:rPr>
              <a:t>Note</a:t>
            </a:r>
            <a:r>
              <a:rPr lang="en-US" dirty="0">
                <a:latin typeface="Arial" panose="020B0604020202020204" pitchFamily="34" charset="0"/>
              </a:rPr>
              <a:t>: </a:t>
            </a:r>
            <a:r>
              <a:rPr lang="en-US" dirty="0">
                <a:solidFill>
                  <a:srgbClr val="000000"/>
                </a:solidFill>
                <a:latin typeface="Arial" panose="020B0604020202020204" pitchFamily="34" charset="0"/>
              </a:rPr>
              <a:t>To select all cells on a worksheet, click the gray rectangle in the upper-left corner of a worksheet where the row and column headings </a:t>
            </a:r>
            <a:r>
              <a:rPr lang="en-US" dirty="0" smtClean="0">
                <a:solidFill>
                  <a:srgbClr val="000000"/>
                </a:solidFill>
                <a:latin typeface="Arial" panose="020B0604020202020204" pitchFamily="34" charset="0"/>
              </a:rPr>
              <a:t>meet. Once </a:t>
            </a:r>
            <a:r>
              <a:rPr lang="en-US" dirty="0">
                <a:solidFill>
                  <a:srgbClr val="000000"/>
                </a:solidFill>
                <a:latin typeface="Arial" panose="020B0604020202020204" pitchFamily="34" charset="0"/>
              </a:rPr>
              <a:t>you select the worksheet, any format change you make will affect the entire sheet.	</a:t>
            </a:r>
          </a:p>
        </p:txBody>
      </p:sp>
      <p:pic>
        <p:nvPicPr>
          <p:cNvPr id="9" name="Picture 8"/>
          <p:cNvPicPr>
            <a:picLocks noChangeAspect="1"/>
          </p:cNvPicPr>
          <p:nvPr/>
        </p:nvPicPr>
        <p:blipFill>
          <a:blip r:embed="rId3"/>
          <a:stretch>
            <a:fillRect/>
          </a:stretch>
        </p:blipFill>
        <p:spPr>
          <a:xfrm>
            <a:off x="7633862" y="6184377"/>
            <a:ext cx="1199226" cy="554464"/>
          </a:xfrm>
          <a:prstGeom prst="rect">
            <a:avLst/>
          </a:prstGeom>
        </p:spPr>
      </p:pic>
    </p:spTree>
    <p:extLst>
      <p:ext uri="{BB962C8B-B14F-4D97-AF65-F5344CB8AC3E}">
        <p14:creationId xmlns:p14="http://schemas.microsoft.com/office/powerpoint/2010/main" val="356999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a:t>
            </a:r>
            <a:r>
              <a:rPr lang="en-US" sz="2000" dirty="0" smtClean="0">
                <a:latin typeface="Arial Black" pitchFamily="34" charset="0"/>
                <a:cs typeface="(AH) Manal Black" pitchFamily="2" charset="-78"/>
              </a:rPr>
              <a:t>                           </a:t>
            </a:r>
            <a:r>
              <a:rPr lang="en-US" sz="2000" dirty="0">
                <a:latin typeface="Arial Black" pitchFamily="34" charset="0"/>
                <a:cs typeface="(AH) Manal Black" pitchFamily="2" charset="-78"/>
              </a:rPr>
              <a:t>Enter and Format Data </a:t>
            </a:r>
          </a:p>
        </p:txBody>
      </p:sp>
      <p:sp>
        <p:nvSpPr>
          <p:cNvPr id="4" name="Rectangle 3"/>
          <p:cNvSpPr/>
          <p:nvPr/>
        </p:nvSpPr>
        <p:spPr>
          <a:xfrm>
            <a:off x="214282" y="836712"/>
            <a:ext cx="209544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Format Numbers </a:t>
            </a:r>
            <a:endParaRPr lang="en-US"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214282" y="1268760"/>
            <a:ext cx="5005790" cy="2308324"/>
          </a:xfrm>
          <a:prstGeom prst="rect">
            <a:avLst/>
          </a:prstGeom>
        </p:spPr>
        <p:txBody>
          <a:bodyPr wrap="square">
            <a:spAutoFit/>
          </a:bodyPr>
          <a:lstStyle/>
          <a:p>
            <a:pPr algn="justLow"/>
            <a:r>
              <a:rPr lang="en-US" dirty="0"/>
              <a:t>Excel provides many different types of numeric formats including currency, percent, comma, scientific, etc. On the </a:t>
            </a:r>
            <a:r>
              <a:rPr lang="en-US" b="1" dirty="0"/>
              <a:t>Home </a:t>
            </a:r>
            <a:r>
              <a:rPr lang="en-US" dirty="0"/>
              <a:t>ribbon the numeric formats are located in the </a:t>
            </a:r>
            <a:r>
              <a:rPr lang="en-US" b="1" dirty="0"/>
              <a:t>Number </a:t>
            </a:r>
            <a:r>
              <a:rPr lang="en-US" dirty="0"/>
              <a:t>group. Select the drop-down arrow next to </a:t>
            </a:r>
            <a:r>
              <a:rPr lang="en-US" b="1" dirty="0"/>
              <a:t>General </a:t>
            </a:r>
            <a:r>
              <a:rPr lang="en-US" dirty="0"/>
              <a:t>to view all format types. Select a range of cell/s before choosing format. In fact, this range can include cell/s that does not yet contain data. </a:t>
            </a:r>
            <a:endParaRPr lang="en-US" dirty="0"/>
          </a:p>
        </p:txBody>
      </p:sp>
      <p:pic>
        <p:nvPicPr>
          <p:cNvPr id="10" name="Picture 9"/>
          <p:cNvPicPr>
            <a:picLocks noChangeAspect="1"/>
          </p:cNvPicPr>
          <p:nvPr/>
        </p:nvPicPr>
        <p:blipFill>
          <a:blip r:embed="rId2"/>
          <a:stretch>
            <a:fillRect/>
          </a:stretch>
        </p:blipFill>
        <p:spPr>
          <a:xfrm>
            <a:off x="5436096" y="1412776"/>
            <a:ext cx="1306166" cy="720080"/>
          </a:xfrm>
          <a:prstGeom prst="rect">
            <a:avLst/>
          </a:prstGeom>
          <a:ln>
            <a:solidFill>
              <a:schemeClr val="tx1"/>
            </a:solidFill>
          </a:ln>
        </p:spPr>
      </p:pic>
      <p:pic>
        <p:nvPicPr>
          <p:cNvPr id="12" name="Picture 11"/>
          <p:cNvPicPr>
            <a:picLocks noChangeAspect="1"/>
          </p:cNvPicPr>
          <p:nvPr/>
        </p:nvPicPr>
        <p:blipFill rotWithShape="1">
          <a:blip r:embed="rId3"/>
          <a:srcRect l="39763" t="5200" r="47638" b="33202"/>
          <a:stretch/>
        </p:blipFill>
        <p:spPr>
          <a:xfrm>
            <a:off x="6958286" y="1412776"/>
            <a:ext cx="1152128" cy="3168352"/>
          </a:xfrm>
          <a:prstGeom prst="rect">
            <a:avLst/>
          </a:prstGeom>
          <a:ln>
            <a:solidFill>
              <a:schemeClr val="tx1"/>
            </a:solidFill>
          </a:ln>
        </p:spPr>
      </p:pic>
      <p:sp>
        <p:nvSpPr>
          <p:cNvPr id="14" name="Rectangle 13"/>
          <p:cNvSpPr/>
          <p:nvPr/>
        </p:nvSpPr>
        <p:spPr>
          <a:xfrm>
            <a:off x="323528" y="3623502"/>
            <a:ext cx="6418734" cy="646331"/>
          </a:xfrm>
          <a:prstGeom prst="rect">
            <a:avLst/>
          </a:prstGeom>
        </p:spPr>
        <p:txBody>
          <a:bodyPr wrap="square">
            <a:spAutoFit/>
          </a:bodyPr>
          <a:lstStyle/>
          <a:p>
            <a:pPr algn="justLow"/>
            <a:r>
              <a:rPr lang="en-US" b="1" dirty="0">
                <a:solidFill>
                  <a:srgbClr val="000000"/>
                </a:solidFill>
                <a:latin typeface="Arial" panose="020B0604020202020204" pitchFamily="34" charset="0"/>
              </a:rPr>
              <a:t>Note</a:t>
            </a:r>
            <a:r>
              <a:rPr lang="en-US" dirty="0">
                <a:solidFill>
                  <a:srgbClr val="000000"/>
                </a:solidFill>
                <a:latin typeface="Arial" panose="020B0604020202020204" pitchFamily="34" charset="0"/>
              </a:rPr>
              <a:t>: To remove a number format from cells, select the </a:t>
            </a:r>
            <a:r>
              <a:rPr lang="en-US" b="1" dirty="0">
                <a:solidFill>
                  <a:srgbClr val="000000"/>
                </a:solidFill>
                <a:latin typeface="Arial" panose="020B0604020202020204" pitchFamily="34" charset="0"/>
              </a:rPr>
              <a:t>General </a:t>
            </a:r>
            <a:r>
              <a:rPr lang="en-US" dirty="0">
                <a:solidFill>
                  <a:srgbClr val="000000"/>
                </a:solidFill>
                <a:latin typeface="Arial" panose="020B0604020202020204" pitchFamily="34" charset="0"/>
              </a:rPr>
              <a:t>format option from the Number group	</a:t>
            </a:r>
          </a:p>
        </p:txBody>
      </p:sp>
    </p:spTree>
    <p:extLst>
      <p:ext uri="{BB962C8B-B14F-4D97-AF65-F5344CB8AC3E}">
        <p14:creationId xmlns:p14="http://schemas.microsoft.com/office/powerpoint/2010/main" val="184067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TotalTime>
  <Words>636</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 Manal Black</vt:lpstr>
      <vt:lpstr>AGA Granada غرناطة V2</vt:lpstr>
      <vt:lpstr>Arial</vt:lpstr>
      <vt:lpstr>Arial Black</vt:lpstr>
      <vt:lpstr>Calibri</vt:lpstr>
      <vt:lpstr>Cooper Black</vt:lpstr>
      <vt:lpstr>Hacen Extender X-Slant</vt:lpstr>
      <vt:lpstr>Office Theme</vt:lpstr>
      <vt:lpstr>Microsoft Excel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399</cp:revision>
  <dcterms:created xsi:type="dcterms:W3CDTF">2021-10-20T16:32:18Z</dcterms:created>
  <dcterms:modified xsi:type="dcterms:W3CDTF">2022-03-13T08:59:52Z</dcterms:modified>
</cp:coreProperties>
</file>